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59" r:id="rId2"/>
    <p:sldId id="760" r:id="rId3"/>
    <p:sldId id="747" r:id="rId4"/>
    <p:sldId id="748" r:id="rId5"/>
    <p:sldId id="749" r:id="rId6"/>
    <p:sldId id="750" r:id="rId7"/>
    <p:sldId id="751" r:id="rId8"/>
    <p:sldId id="752" r:id="rId9"/>
    <p:sldId id="753" r:id="rId10"/>
    <p:sldId id="754" r:id="rId11"/>
    <p:sldId id="755" r:id="rId12"/>
    <p:sldId id="263" r:id="rId13"/>
    <p:sldId id="75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7B542-A364-469D-8CBF-EC945D47586B}" type="datetimeFigureOut">
              <a:rPr lang="nl-NL" smtClean="0"/>
              <a:t>11-12-2019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7AD2A-4B36-4FBF-848E-21444F05D3F1}" type="slidenum">
              <a:rPr lang="nl-NL" smtClean="0"/>
              <a:t>‹nr.›</a:t>
            </a:fld>
            <a:endParaRPr lang="nl-NL"/>
          </a:p>
        </p:txBody>
      </p:sp>
    </p:spTree>
    <p:extLst>
      <p:ext uri="{BB962C8B-B14F-4D97-AF65-F5344CB8AC3E}">
        <p14:creationId xmlns:p14="http://schemas.microsoft.com/office/powerpoint/2010/main" val="108178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Conversie onlosmakelijk verbonden aan opslag toelichten.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22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berggebieden kennen we al jaren de waterkrachtcentrales. In Nederland uit de jaren 70 het plan van ir Lievens en nu in Zwitserland de ontwikkeling van stapeling betonblokken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2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Overzicht voor zowel korte termijn opslag (tot 10 kWh) als seizoensopslag 10-20 </a:t>
            </a:r>
            <a:r>
              <a:rPr lang="nl-NL" dirty="0" err="1"/>
              <a:t>GWh</a:t>
            </a:r>
            <a:r>
              <a:rPr lang="nl-NL" dirty="0"/>
              <a:t>). Realiteit voor dit moment rode cirkels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plaats van gescheiden ketens  voor gas, elektriciteit en warmte ontstaat een meer geïntegreerd energiesysteem, met een belangrijke  rol voor conversie en opslag, waarmee de leveringszekerheid toeneemt en optimaal gebruik kan worden gemaakt van duurzaam opgewekte elektriciteit.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52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Er worden nu al vele technologieën ontwikkeld en doorontwikkeld tot commerciële producten. Middels TNO in Delft hebben we vernomen dat ze al op zoek zijn particulieren die thuis met ‘</a:t>
            </a:r>
            <a:r>
              <a:rPr lang="nl-NL" sz="1200" kern="1200" dirty="0" err="1">
                <a:solidFill>
                  <a:schemeClr val="tx1"/>
                </a:solidFill>
                <a:effectLst/>
                <a:latin typeface="+mn-lt"/>
                <a:ea typeface="+mn-ea"/>
                <a:cs typeface="+mn-cs"/>
              </a:rPr>
              <a:t>half’producten</a:t>
            </a:r>
            <a:r>
              <a:rPr lang="nl-NL" sz="1200" kern="1200" dirty="0">
                <a:solidFill>
                  <a:schemeClr val="tx1"/>
                </a:solidFill>
                <a:effectLst/>
                <a:latin typeface="+mn-lt"/>
                <a:ea typeface="+mn-ea"/>
                <a:cs typeface="+mn-cs"/>
              </a:rPr>
              <a:t> willen gaan pionieren.</a:t>
            </a:r>
          </a:p>
          <a:p>
            <a:r>
              <a:rPr lang="nl-NL" sz="1200" kern="1200" dirty="0">
                <a:solidFill>
                  <a:schemeClr val="tx1"/>
                </a:solidFill>
                <a:effectLst/>
                <a:latin typeface="+mn-lt"/>
                <a:ea typeface="+mn-ea"/>
                <a:cs typeface="+mn-cs"/>
              </a:rPr>
              <a:t>Ook de overheid probeert sturing te geven aan deze zoektocht naar opslag en conversie van maar op dit moment een voorspelling te doen in welke richting die ontwikkelingen gaan is nog onmogelijk. Voorlopig blijft het nog “alle ballen in de lucht houden” en misschien zal er ook niet echt een bal uitspringen maar zal maatwerk afhankelijk van de omgeving en het consumptieverbruik ook voor meerdere mogelijkheden tot opslag en conversie van energie bieden.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87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Transport buiten deze presentatie gehouden en de rol van warmte verbruik (71 %) </a:t>
            </a:r>
            <a:r>
              <a:rPr lang="nl-NL" dirty="0" err="1"/>
              <a:t>t.o.v</a:t>
            </a:r>
            <a:r>
              <a:rPr lang="nl-NL" dirty="0"/>
              <a:t> elektriciteit (29 %)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1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Warmte verbruik versus warmtepomp en zonnecollector.</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28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bij elektriciteit hetzelfde beeld; blauw opbrengst zonnepanelen en groene lijn netto verbruik</a:t>
            </a:r>
          </a:p>
          <a:p>
            <a:r>
              <a:rPr lang="nl-NL" sz="1200" kern="1200" dirty="0">
                <a:solidFill>
                  <a:schemeClr val="tx1"/>
                </a:solidFill>
                <a:effectLst/>
                <a:latin typeface="+mn-lt"/>
                <a:ea typeface="+mn-ea"/>
                <a:cs typeface="+mn-cs"/>
              </a:rPr>
              <a:t>Seizoensopslag is dus nodig om (1) het structurele verschil tussen vraag en aanbod over de seizoenen heen op te  vangen en (2) de stabiliteit van de energievoorziening te garanderen gedurende lange, windstille en mistige periodes.</a:t>
            </a:r>
          </a:p>
          <a:p>
            <a:r>
              <a:rPr lang="nl-NL" sz="1200" kern="1200" dirty="0">
                <a:solidFill>
                  <a:schemeClr val="tx1"/>
                </a:solidFill>
                <a:effectLst/>
                <a:latin typeface="+mn-lt"/>
                <a:ea typeface="+mn-ea"/>
                <a:cs typeface="+mn-cs"/>
              </a:rPr>
              <a:t>Omvang van die opslag in Nederland in 2030, afhankelijk van de gekozen aannames tot 50.000 </a:t>
            </a:r>
            <a:r>
              <a:rPr lang="nl-NL" sz="1200" kern="1200" dirty="0" err="1">
                <a:solidFill>
                  <a:schemeClr val="tx1"/>
                </a:solidFill>
                <a:effectLst/>
                <a:latin typeface="+mn-lt"/>
                <a:ea typeface="+mn-ea"/>
                <a:cs typeface="+mn-cs"/>
              </a:rPr>
              <a:t>GWh</a:t>
            </a:r>
            <a:r>
              <a:rPr lang="nl-NL" sz="1200" kern="1200" dirty="0">
                <a:solidFill>
                  <a:schemeClr val="tx1"/>
                </a:solidFill>
                <a:effectLst/>
                <a:latin typeface="+mn-lt"/>
                <a:ea typeface="+mn-ea"/>
                <a:cs typeface="+mn-cs"/>
              </a:rPr>
              <a:t> (vergelijkbaar met de huidige strategische olievoorraad van Nederland)</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04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deze opslag zijn ook reeds commerciële producten te koop maar die zijn relatief gezien erg duur. Misschien ligt hier ook een rol voor elektrische auto’s als we die kunnen gebruiken voor laden maar ook thuis ontladen (bi directioneel systeem)</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4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en aanbodsturing en </a:t>
            </a:r>
            <a:r>
              <a:rPr lang="nl-NL" dirty="0" err="1"/>
              <a:t>interconnectie</a:t>
            </a:r>
            <a:r>
              <a:rPr lang="nl-NL" dirty="0"/>
              <a:t> bieden de komende jaren nog voldoende flexibiliteit om de leveringszekerheid veilig te stellen maar door maatschappelijke druk en regelgeving moeten er op korte termijn (2030) grote stappen in de opslag en conversie genomen worden.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7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vermelden dat er steeds meer gedacht worden en gewerkt wordt met combinaties van deze soorten technologieën.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1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Chemische energie is ook de basis van fossiele brandstoffen. Vroeger deden we dat ook al (kolen, olietank en gasflessen)</a:t>
            </a:r>
          </a:p>
          <a:p>
            <a:r>
              <a:rPr lang="nl-NL" dirty="0"/>
              <a:t>Problematiek schaarste grondstoffen vandaar foto zeezoutbatterij</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73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niet nieuw; uit de natuurkunde lessen; de condensator en supergeleiding</a:t>
            </a:r>
          </a:p>
          <a:p>
            <a:r>
              <a:rPr lang="nl-NL" dirty="0"/>
              <a:t>Ook niet nieuw boiler </a:t>
            </a:r>
            <a:r>
              <a:rPr lang="nl-NL" dirty="0">
                <a:sym typeface="Wingdings" panose="05000000000000000000" pitchFamily="2" charset="2"/>
              </a:rPr>
              <a:t> </a:t>
            </a:r>
            <a:r>
              <a:rPr lang="nl-NL" dirty="0" err="1">
                <a:sym typeface="Wingdings" panose="05000000000000000000" pitchFamily="2" charset="2"/>
              </a:rPr>
              <a:t>ecovat</a:t>
            </a:r>
            <a:r>
              <a:rPr lang="nl-NL" dirty="0">
                <a:sym typeface="Wingdings" panose="05000000000000000000" pitchFamily="2" charset="2"/>
              </a:rPr>
              <a:t>  grotere energiedichtheid  warmtebatterij</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CCC72-017D-480C-B099-8F1DA532E44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9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143084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9292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5838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89814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972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83311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29895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156153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31801" y="323850"/>
            <a:ext cx="11324167" cy="369332"/>
          </a:xfrm>
        </p:spPr>
        <p:txBody>
          <a:bodyPr/>
          <a:lstStyle/>
          <a:p>
            <a:r>
              <a:rPr lang="nl-NL" noProof="0"/>
              <a:t>Klik om de stijl te bewerken</a:t>
            </a:r>
            <a:endParaRPr lang="en-US" noProof="0"/>
          </a:p>
        </p:txBody>
      </p:sp>
      <p:sp>
        <p:nvSpPr>
          <p:cNvPr id="3" name="Inhaltsplatzhalter 2"/>
          <p:cNvSpPr>
            <a:spLocks noGrp="1"/>
          </p:cNvSpPr>
          <p:nvPr>
            <p:ph idx="1"/>
          </p:nvPr>
        </p:nvSpPr>
        <p:spPr bwMode="gray">
          <a:xfrm>
            <a:off x="431800" y="1712914"/>
            <a:ext cx="11328400" cy="1373187"/>
          </a:xfrm>
        </p:spPr>
        <p:txBody>
          <a:bodyPr/>
          <a:lstStyle>
            <a:lvl1pPr marL="0" indent="0">
              <a:defRPr/>
            </a:lvl1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a:p>
        </p:txBody>
      </p:sp>
      <p:sp>
        <p:nvSpPr>
          <p:cNvPr id="5" name="Datumsplatzhalter 3"/>
          <p:cNvSpPr>
            <a:spLocks noGrp="1"/>
          </p:cNvSpPr>
          <p:nvPr>
            <p:ph type="dt" sz="half" idx="11"/>
            <p:custDataLst>
              <p:tags r:id="rId1"/>
            </p:custDataLst>
          </p:nvPr>
        </p:nvSpPr>
        <p:spPr bwMode="gray">
          <a:ln/>
        </p:spPr>
        <p:txBody>
          <a:bodyPr/>
          <a:lstStyle>
            <a:lvl1pPr>
              <a:defRPr/>
            </a:lvl1pPr>
          </a:lstStyle>
          <a:p>
            <a:pPr>
              <a:defRPr/>
            </a:pPr>
            <a:fld id="{5C3FEF31-1393-4BC3-BDD9-039FCA653CF3}" type="datetime1">
              <a:rPr lang="en-US" smtClean="0"/>
              <a:pPr>
                <a:defRPr/>
              </a:pPr>
              <a:t>12/11/2019</a:t>
            </a:fld>
            <a:endParaRPr lang="en-US"/>
          </a:p>
        </p:txBody>
      </p:sp>
      <p:sp>
        <p:nvSpPr>
          <p:cNvPr id="6" name="Rectangle 9"/>
          <p:cNvSpPr>
            <a:spLocks noGrp="1" noChangeArrowheads="1"/>
          </p:cNvSpPr>
          <p:nvPr>
            <p:ph type="ftr" sz="quarter" idx="12"/>
            <p:custDataLst>
              <p:tags r:id="rId2"/>
            </p:custDataLst>
          </p:nvPr>
        </p:nvSpPr>
        <p:spPr bwMode="gray">
          <a:ln/>
        </p:spPr>
        <p:txBody>
          <a:bodyPr/>
          <a:lstStyle>
            <a:lvl1pPr>
              <a:defRPr/>
            </a:lvl1pPr>
          </a:lstStyle>
          <a:p>
            <a:pPr>
              <a:defRPr/>
            </a:pPr>
            <a:r>
              <a:rPr lang="en-US"/>
              <a:t>File name</a:t>
            </a:r>
          </a:p>
        </p:txBody>
      </p:sp>
      <p:sp>
        <p:nvSpPr>
          <p:cNvPr id="11" name="Textplatzhalter 10"/>
          <p:cNvSpPr>
            <a:spLocks noGrp="1"/>
          </p:cNvSpPr>
          <p:nvPr>
            <p:ph type="body" sz="quarter" idx="13" hasCustomPrompt="1"/>
          </p:nvPr>
        </p:nvSpPr>
        <p:spPr bwMode="gray">
          <a:xfrm>
            <a:off x="431799" y="1149351"/>
            <a:ext cx="11324167" cy="307777"/>
          </a:xfrm>
        </p:spPr>
        <p:txBody>
          <a:bodyPr/>
          <a:lstStyle>
            <a:lvl1pPr>
              <a:defRPr sz="2000"/>
            </a:lvl1pPr>
            <a:lvl2pPr>
              <a:defRPr sz="2000"/>
            </a:lvl2pPr>
            <a:lvl3pPr>
              <a:defRPr sz="2000"/>
            </a:lvl3pPr>
            <a:lvl4pPr>
              <a:defRPr sz="2000"/>
            </a:lvl4pPr>
            <a:lvl5pPr>
              <a:defRPr sz="2000"/>
            </a:lvl5pPr>
          </a:lstStyle>
          <a:p>
            <a:pPr lvl="0"/>
            <a:r>
              <a:rPr lang="en-US" noProof="0"/>
              <a:t>Subtitle</a:t>
            </a:r>
          </a:p>
        </p:txBody>
      </p:sp>
      <p:sp>
        <p:nvSpPr>
          <p:cNvPr id="13" name="Textplatzhalter 12"/>
          <p:cNvSpPr>
            <a:spLocks noGrp="1"/>
          </p:cNvSpPr>
          <p:nvPr>
            <p:ph type="body" sz="quarter" idx="14" hasCustomPrompt="1"/>
          </p:nvPr>
        </p:nvSpPr>
        <p:spPr bwMode="gray">
          <a:xfrm>
            <a:off x="431799" y="5981800"/>
            <a:ext cx="10039351" cy="153888"/>
          </a:xfrm>
        </p:spPr>
        <p:txBody>
          <a:bodyPr/>
          <a:lstStyle>
            <a:lvl1pPr>
              <a:defRPr sz="1000"/>
            </a:lvl1pPr>
            <a:lvl2pPr>
              <a:defRPr sz="1000"/>
            </a:lvl2pPr>
            <a:lvl3pPr>
              <a:defRPr sz="1000"/>
            </a:lvl3pPr>
            <a:lvl4pPr>
              <a:defRPr sz="1000"/>
            </a:lvl4pPr>
            <a:lvl5pPr>
              <a:defRPr sz="1000"/>
            </a:lvl5pPr>
          </a:lstStyle>
          <a:p>
            <a:pPr lvl="0"/>
            <a:r>
              <a:rPr lang="en-US" noProof="0"/>
              <a:t>Footnote</a:t>
            </a:r>
          </a:p>
        </p:txBody>
      </p:sp>
      <p:sp>
        <p:nvSpPr>
          <p:cNvPr id="16" name="Textplatzhalter 15"/>
          <p:cNvSpPr>
            <a:spLocks noGrp="1"/>
          </p:cNvSpPr>
          <p:nvPr>
            <p:ph type="body" sz="quarter" idx="15" hasCustomPrompt="1"/>
          </p:nvPr>
        </p:nvSpPr>
        <p:spPr bwMode="gray">
          <a:xfrm>
            <a:off x="431798" y="6188175"/>
            <a:ext cx="10039351" cy="153888"/>
          </a:xfrm>
        </p:spPr>
        <p:txBody>
          <a:bodyPr/>
          <a:lstStyle>
            <a:lvl1pPr>
              <a:defRPr sz="1000"/>
            </a:lvl1pPr>
            <a:lvl2pPr>
              <a:defRPr sz="1000"/>
            </a:lvl2pPr>
            <a:lvl3pPr>
              <a:defRPr sz="1000"/>
            </a:lvl3pPr>
            <a:lvl4pPr>
              <a:defRPr sz="1000"/>
            </a:lvl4pPr>
            <a:lvl5pPr>
              <a:defRPr sz="1000"/>
            </a:lvl5pPr>
          </a:lstStyle>
          <a:p>
            <a:pPr lvl="0"/>
            <a:r>
              <a:rPr lang="en-US" noProof="0"/>
              <a:t>Source: XXX</a:t>
            </a:r>
          </a:p>
        </p:txBody>
      </p:sp>
    </p:spTree>
    <p:extLst>
      <p:ext uri="{BB962C8B-B14F-4D97-AF65-F5344CB8AC3E}">
        <p14:creationId xmlns:p14="http://schemas.microsoft.com/office/powerpoint/2010/main" val="369387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Inhaltsplatzhalter 2"/>
          <p:cNvSpPr>
            <a:spLocks noGrp="1"/>
          </p:cNvSpPr>
          <p:nvPr>
            <p:ph idx="1"/>
          </p:nvPr>
        </p:nvSpPr>
        <p:spPr>
          <a:xfrm>
            <a:off x="672000" y="1692000"/>
            <a:ext cx="10848000" cy="4500000"/>
          </a:xfrm>
          <a:prstGeom prst="rect">
            <a:avLst/>
          </a:prstGeom>
        </p:spPr>
        <p:txBody>
          <a:bodyPr rIns="216000"/>
          <a:lstStyle>
            <a:lvl1pPr marL="0" indent="0">
              <a:buNone/>
              <a:defRPr sz="2000"/>
            </a:lvl1pPr>
            <a:lvl2pPr>
              <a:buSzPct val="140000"/>
              <a:buFont typeface="Wingdings" charset="2"/>
              <a:buChar char="§"/>
              <a:defRPr sz="1800"/>
            </a:lvl2pPr>
            <a:lvl3pPr>
              <a:defRPr sz="1600"/>
            </a:lvl3pPr>
            <a:lvl4pPr marL="1600200" marR="0" indent="-228600" algn="l" defTabSz="457200" rtl="0" eaLnBrk="1" fontAlgn="base" latinLnBrk="0" hangingPunct="1">
              <a:lnSpc>
                <a:spcPct val="100000"/>
              </a:lnSpc>
              <a:spcBef>
                <a:spcPct val="20000"/>
              </a:spcBef>
              <a:spcAft>
                <a:spcPct val="0"/>
              </a:spcAft>
              <a:buClrTx/>
              <a:buSzPct val="140000"/>
              <a:buFont typeface="Wingdings" charset="2"/>
              <a:buChar char="§"/>
              <a:tabLst/>
              <a:defRPr sz="1400"/>
            </a:lvl4pPr>
            <a:lvl5pPr>
              <a:defRPr sz="1200"/>
            </a:lvl5pPr>
          </a:lstStyle>
          <a:p>
            <a:pPr lvl="0"/>
            <a:r>
              <a:rPr lang="de-DE" dirty="0"/>
              <a:t>Mastertextformat bearbeiten</a:t>
            </a:r>
          </a:p>
          <a:p>
            <a:pPr lvl="1"/>
            <a:r>
              <a:rPr lang="de-DE" dirty="0"/>
              <a:t>Zweite Ebene</a:t>
            </a:r>
          </a:p>
          <a:p>
            <a:pPr lvl="2"/>
            <a:r>
              <a:rPr lang="de-DE" dirty="0"/>
              <a:t> Dritte Ebene</a:t>
            </a:r>
          </a:p>
          <a:p>
            <a:pPr lvl="3"/>
            <a:r>
              <a:rPr lang="de-DE" dirty="0"/>
              <a:t>Vierte Ebene</a:t>
            </a:r>
          </a:p>
          <a:p>
            <a:pPr lvl="4"/>
            <a:r>
              <a:rPr lang="de-DE" dirty="0"/>
              <a:t>Fünfte Ebene</a:t>
            </a:r>
          </a:p>
        </p:txBody>
      </p:sp>
      <p:sp>
        <p:nvSpPr>
          <p:cNvPr id="6" name="Titelplatzhalter 11"/>
          <p:cNvSpPr>
            <a:spLocks noGrp="1"/>
          </p:cNvSpPr>
          <p:nvPr>
            <p:ph type="title"/>
          </p:nvPr>
        </p:nvSpPr>
        <p:spPr bwMode="auto">
          <a:xfrm>
            <a:off x="670984" y="431999"/>
            <a:ext cx="7440083" cy="720000"/>
          </a:xfrm>
          <a:prstGeom prst="rect">
            <a:avLst/>
          </a:prstGeom>
          <a:noFill/>
          <a:ln w="9525">
            <a:noFill/>
            <a:miter lim="800000"/>
            <a:headEnd/>
            <a:tailEnd/>
          </a:ln>
        </p:spPr>
        <p:txBody>
          <a:bodyPr/>
          <a:lstStyle/>
          <a:p>
            <a:pPr lvl="0"/>
            <a:r>
              <a:rPr lang="de-DE" dirty="0"/>
              <a:t>Titelmasterformat durch Klicken bearbeiten</a:t>
            </a:r>
          </a:p>
        </p:txBody>
      </p:sp>
      <p:sp>
        <p:nvSpPr>
          <p:cNvPr id="4" name="Foliennummernplatzhalter 13"/>
          <p:cNvSpPr>
            <a:spLocks noGrp="1"/>
          </p:cNvSpPr>
          <p:nvPr>
            <p:ph type="sldNum" sz="quarter" idx="10"/>
            <p:custDataLst>
              <p:tags r:id="rId1"/>
            </p:custDataLst>
          </p:nvPr>
        </p:nvSpPr>
        <p:spPr>
          <a:xfrm>
            <a:off x="4673600" y="6410325"/>
            <a:ext cx="2844800" cy="152400"/>
          </a:xfrm>
          <a:prstGeom prst="rect">
            <a:avLst/>
          </a:prstGeom>
          <a:ln/>
        </p:spPr>
        <p:txBody>
          <a:bodyPr/>
          <a:lstStyle>
            <a:lvl1pPr>
              <a:defRPr/>
            </a:lvl1pPr>
          </a:lstStyle>
          <a:p>
            <a:pPr>
              <a:defRPr/>
            </a:pPr>
            <a:fld id="{4202D3BA-FCF7-4ECE-A0B5-98A60F4FC1A2}" type="slidenum">
              <a:rPr lang="en-US">
                <a:solidFill>
                  <a:srgbClr val="000000"/>
                </a:solidFill>
              </a:rPr>
              <a:pPr>
                <a:defRPr/>
              </a:pPr>
              <a:t>‹nr.›</a:t>
            </a:fld>
            <a:endParaRPr lang="en-US">
              <a:solidFill>
                <a:srgbClr val="000000"/>
              </a:solidFill>
            </a:endParaRPr>
          </a:p>
        </p:txBody>
      </p:sp>
      <p:sp>
        <p:nvSpPr>
          <p:cNvPr id="5" name="Datumsplatzhalter 3"/>
          <p:cNvSpPr>
            <a:spLocks noGrp="1"/>
          </p:cNvSpPr>
          <p:nvPr>
            <p:ph type="dt" sz="half" idx="11"/>
            <p:custDataLst>
              <p:tags r:id="rId2"/>
            </p:custDataLst>
          </p:nvPr>
        </p:nvSpPr>
        <p:spPr>
          <a:ln/>
        </p:spPr>
        <p:txBody>
          <a:bodyPr/>
          <a:lstStyle>
            <a:lvl1pPr>
              <a:defRPr/>
            </a:lvl1pPr>
          </a:lstStyle>
          <a:p>
            <a:pPr>
              <a:defRPr/>
            </a:pPr>
            <a:fld id="{4590E76E-3DFA-497B-8507-F68881090E97}" type="datetime1">
              <a:rPr lang="de-DE"/>
              <a:pPr>
                <a:defRPr/>
              </a:pPr>
              <a:t>11.12.2019</a:t>
            </a:fld>
            <a:endParaRPr lang="en-US"/>
          </a:p>
        </p:txBody>
      </p:sp>
      <p:sp>
        <p:nvSpPr>
          <p:cNvPr id="7" name="Rectangle 9"/>
          <p:cNvSpPr>
            <a:spLocks noGrp="1" noChangeArrowheads="1"/>
          </p:cNvSpPr>
          <p:nvPr>
            <p:ph type="ftr" sz="quarter" idx="12"/>
            <p:custDataLst>
              <p:tags r:id="rId3"/>
            </p:custDataLst>
          </p:nvPr>
        </p:nvSpPr>
        <p:spPr>
          <a:ln/>
        </p:spPr>
        <p:txBody>
          <a:bodyPr/>
          <a:lstStyle>
            <a:lvl1pPr>
              <a:defRPr/>
            </a:lvl1pPr>
          </a:lstStyle>
          <a:p>
            <a:pPr>
              <a:defRPr/>
            </a:pPr>
            <a:r>
              <a:rPr lang="en-US"/>
              <a:t>File name</a:t>
            </a:r>
          </a:p>
        </p:txBody>
      </p:sp>
    </p:spTree>
    <p:extLst>
      <p:ext uri="{BB962C8B-B14F-4D97-AF65-F5344CB8AC3E}">
        <p14:creationId xmlns:p14="http://schemas.microsoft.com/office/powerpoint/2010/main" val="25604607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41035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81918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25940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308792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359213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314925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426932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2CAD105-C62E-49FE-8F7B-788581EF5817}" type="datetimeFigureOut">
              <a:rPr lang="nl-NL" smtClean="0"/>
              <a:pPr/>
              <a:t>11-12-2019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8B27E4-19AC-4D4F-8DD5-C27816EE565C}" type="slidenum">
              <a:rPr lang="nl-NL" smtClean="0"/>
              <a:pPr/>
              <a:t>‹nr.›</a:t>
            </a:fld>
            <a:endParaRPr lang="nl-NL"/>
          </a:p>
        </p:txBody>
      </p:sp>
    </p:spTree>
    <p:extLst>
      <p:ext uri="{BB962C8B-B14F-4D97-AF65-F5344CB8AC3E}">
        <p14:creationId xmlns:p14="http://schemas.microsoft.com/office/powerpoint/2010/main" val="308067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CAD105-C62E-49FE-8F7B-788581EF5817}" type="datetimeFigureOut">
              <a:rPr lang="nl-NL" smtClean="0"/>
              <a:pPr/>
              <a:t>11-12-2019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8B27E4-19AC-4D4F-8DD5-C27816EE565C}" type="slidenum">
              <a:rPr lang="nl-NL" smtClean="0"/>
              <a:pPr/>
              <a:t>‹nr.›</a:t>
            </a:fld>
            <a:endParaRPr lang="nl-NL"/>
          </a:p>
        </p:txBody>
      </p:sp>
    </p:spTree>
    <p:extLst>
      <p:ext uri="{BB962C8B-B14F-4D97-AF65-F5344CB8AC3E}">
        <p14:creationId xmlns:p14="http://schemas.microsoft.com/office/powerpoint/2010/main" val="3592654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google.nl/url?sa=i&amp;rct=j&amp;q=&amp;esrc=s&amp;source=images&amp;cd=&amp;cad=rja&amp;uact=8&amp;ved=2ahUKEwjFldX0oYXiAhVSJFAKHbShBoAQjRx6BAgBEAQ&amp;url=/url?sa=i&amp;rct=j&amp;q=&amp;esrc=s&amp;source=images&amp;cd=&amp;ved=&amp;url=http://wageningenduurzaam.nl/wageningenwoontduurzaam/wp-content/uploads/sites/2/2016/04/Presentatie-Smart-Energie-Planner-Benedenbuurt-Tauw-juni-2017.pdf&amp;psig=AOvVaw3RrsJnAkcu6diehRYrmLSX&amp;ust=1557175699030074&amp;psig=AOvVaw3RrsJnAkcu6diehRYrmLSX&amp;ust=155717569903007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4BBA3928-A6E7-4BE3-969A-371953733A7A}"/>
              </a:ext>
            </a:extLst>
          </p:cNvPr>
          <p:cNvSpPr>
            <a:spLocks noGrp="1"/>
          </p:cNvSpPr>
          <p:nvPr>
            <p:ph type="title"/>
          </p:nvPr>
        </p:nvSpPr>
        <p:spPr>
          <a:xfrm>
            <a:off x="7018556" y="463620"/>
            <a:ext cx="4839326" cy="2227730"/>
          </a:xfrm>
        </p:spPr>
        <p:txBody>
          <a:bodyPr anchor="ctr">
            <a:normAutofit/>
          </a:bodyPr>
          <a:lstStyle/>
          <a:p>
            <a:pPr>
              <a:lnSpc>
                <a:spcPct val="90000"/>
              </a:lnSpc>
            </a:pPr>
            <a:r>
              <a:rPr lang="nl-NL" dirty="0">
                <a:solidFill>
                  <a:schemeClr val="bg1"/>
                </a:solidFill>
              </a:rPr>
              <a:t>Energie opslag</a:t>
            </a:r>
            <a:br>
              <a:rPr lang="nl-NL" dirty="0">
                <a:solidFill>
                  <a:schemeClr val="bg1"/>
                </a:solidFill>
              </a:rPr>
            </a:br>
            <a:r>
              <a:rPr lang="nl-NL" dirty="0">
                <a:solidFill>
                  <a:schemeClr val="bg1"/>
                </a:solidFill>
              </a:rPr>
              <a:t>en conversie</a:t>
            </a:r>
            <a:br>
              <a:rPr lang="nl-NL" dirty="0">
                <a:solidFill>
                  <a:srgbClr val="FFFFFF"/>
                </a:solidFill>
              </a:rPr>
            </a:br>
            <a:endParaRPr lang="nl-NL" dirty="0">
              <a:solidFill>
                <a:srgbClr val="FFFFFF"/>
              </a:solidFill>
            </a:endParaRPr>
          </a:p>
        </p:txBody>
      </p:sp>
      <p:pic>
        <p:nvPicPr>
          <p:cNvPr id="4" name="Afbeelding 3" descr="logo.png">
            <a:extLst>
              <a:ext uri="{FF2B5EF4-FFF2-40B4-BE49-F238E27FC236}">
                <a16:creationId xmlns:a16="http://schemas.microsoft.com/office/drawing/2014/main" id="{98543159-341A-4299-BA82-9CE3A2DCB079}"/>
              </a:ext>
            </a:extLst>
          </p:cNvPr>
          <p:cNvPicPr>
            <a:picLocks noChangeAspect="1"/>
          </p:cNvPicPr>
          <p:nvPr/>
        </p:nvPicPr>
        <p:blipFill>
          <a:blip r:embed="rId2" cstate="print"/>
          <a:stretch>
            <a:fillRect/>
          </a:stretch>
        </p:blipFill>
        <p:spPr>
          <a:xfrm>
            <a:off x="757251" y="2673874"/>
            <a:ext cx="3856774" cy="1599151"/>
          </a:xfrm>
          <a:prstGeom prst="rect">
            <a:avLst/>
          </a:prstGeom>
        </p:spPr>
      </p:pic>
      <p:sp>
        <p:nvSpPr>
          <p:cNvPr id="3" name="Tijdelijke aanduiding voor inhoud 2">
            <a:extLst>
              <a:ext uri="{FF2B5EF4-FFF2-40B4-BE49-F238E27FC236}">
                <a16:creationId xmlns:a16="http://schemas.microsoft.com/office/drawing/2014/main" id="{3B9BFBDF-7036-4BB2-93DC-C437C4572E07}"/>
              </a:ext>
            </a:extLst>
          </p:cNvPr>
          <p:cNvSpPr>
            <a:spLocks noGrp="1"/>
          </p:cNvSpPr>
          <p:nvPr>
            <p:ph idx="1"/>
          </p:nvPr>
        </p:nvSpPr>
        <p:spPr>
          <a:xfrm>
            <a:off x="7181725" y="2837329"/>
            <a:ext cx="4512988" cy="3317938"/>
          </a:xfrm>
        </p:spPr>
        <p:txBody>
          <a:bodyPr anchor="t">
            <a:normAutofit/>
          </a:bodyPr>
          <a:lstStyle/>
          <a:p>
            <a:pPr marL="0" indent="0">
              <a:buNone/>
            </a:pPr>
            <a:r>
              <a:rPr lang="nl-NL" dirty="0">
                <a:solidFill>
                  <a:srgbClr val="FFFFFF"/>
                </a:solidFill>
              </a:rPr>
              <a:t>Piet van den Hurk</a:t>
            </a:r>
          </a:p>
          <a:p>
            <a:pPr marL="0" indent="0">
              <a:buNone/>
            </a:pPr>
            <a:r>
              <a:rPr lang="nl-NL" dirty="0">
                <a:solidFill>
                  <a:srgbClr val="FFFFFF"/>
                </a:solidFill>
              </a:rPr>
              <a:t>Veldhoven Duurzaam</a:t>
            </a:r>
          </a:p>
          <a:p>
            <a:pPr marL="0" indent="0">
              <a:buNone/>
            </a:pPr>
            <a:endParaRPr lang="nl-NL" dirty="0">
              <a:solidFill>
                <a:srgbClr val="FFFFFF"/>
              </a:solidFill>
            </a:endParaRPr>
          </a:p>
          <a:p>
            <a:pPr marL="0" indent="0">
              <a:buNone/>
            </a:pPr>
            <a:endParaRPr lang="nl-NL" dirty="0">
              <a:solidFill>
                <a:srgbClr val="FFFFFF"/>
              </a:solidFill>
            </a:endParaRPr>
          </a:p>
          <a:p>
            <a:pPr marL="0" indent="0">
              <a:buNone/>
            </a:pPr>
            <a:endParaRPr lang="nl-NL" dirty="0">
              <a:solidFill>
                <a:srgbClr val="FFFFFF"/>
              </a:solidFill>
            </a:endParaRPr>
          </a:p>
        </p:txBody>
      </p:sp>
    </p:spTree>
    <p:extLst>
      <p:ext uri="{BB962C8B-B14F-4D97-AF65-F5344CB8AC3E}">
        <p14:creationId xmlns:p14="http://schemas.microsoft.com/office/powerpoint/2010/main" val="306901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Classificatie systemen</a:t>
            </a: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a:xfrm>
            <a:off x="657774" y="1363678"/>
            <a:ext cx="8596668" cy="3880773"/>
          </a:xfrm>
        </p:spPr>
        <p:txBody>
          <a:bodyPr>
            <a:normAutofit/>
          </a:bodyPr>
          <a:lstStyle/>
          <a:p>
            <a:pPr marL="0" indent="0" algn="l">
              <a:buNone/>
            </a:pPr>
            <a:endParaRPr lang="nl-NL" dirty="0"/>
          </a:p>
          <a:p>
            <a:pPr marL="0" indent="0" algn="l">
              <a:buNone/>
            </a:pPr>
            <a:r>
              <a:rPr lang="nl-NL" sz="2400" dirty="0"/>
              <a:t>Elektrische opslag</a:t>
            </a:r>
          </a:p>
          <a:p>
            <a:pPr marL="0" indent="0" algn="l">
              <a:buNone/>
            </a:pPr>
            <a:endParaRPr lang="nl-NL" sz="2400" dirty="0"/>
          </a:p>
          <a:p>
            <a:pPr marL="0" indent="0" algn="l">
              <a:buNone/>
            </a:pPr>
            <a:endParaRPr lang="nl-NL" sz="2400" dirty="0"/>
          </a:p>
          <a:p>
            <a:pPr marL="342900" indent="-342900" algn="l">
              <a:buFont typeface="Arial" panose="020B0604020202020204" pitchFamily="34" charset="0"/>
              <a:buChar char="•"/>
            </a:pPr>
            <a:endParaRPr lang="nl-NL" sz="2400" dirty="0"/>
          </a:p>
          <a:p>
            <a:pPr marL="342900" indent="-342900" algn="l">
              <a:buFont typeface="Arial" panose="020B0604020202020204" pitchFamily="34" charset="0"/>
              <a:buChar char="•"/>
            </a:pPr>
            <a:endParaRPr lang="nl-NL" sz="2400" dirty="0"/>
          </a:p>
          <a:p>
            <a:pPr marL="0" indent="0" algn="l">
              <a:buNone/>
            </a:pPr>
            <a:r>
              <a:rPr lang="nl-NL" sz="2400" dirty="0"/>
              <a:t>Thermische opslag</a:t>
            </a:r>
          </a:p>
          <a:p>
            <a:pPr marL="0" indent="0" algn="l">
              <a:buNone/>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5" name="Afbeelding 4">
            <a:extLst>
              <a:ext uri="{FF2B5EF4-FFF2-40B4-BE49-F238E27FC236}">
                <a16:creationId xmlns:a16="http://schemas.microsoft.com/office/drawing/2014/main" id="{56988CAA-AD89-4F33-9DC0-C61EE1E512BF}"/>
              </a:ext>
            </a:extLst>
          </p:cNvPr>
          <p:cNvPicPr>
            <a:picLocks noChangeAspect="1"/>
          </p:cNvPicPr>
          <p:nvPr/>
        </p:nvPicPr>
        <p:blipFill>
          <a:blip r:embed="rId4" cstate="print"/>
          <a:stretch>
            <a:fillRect/>
          </a:stretch>
        </p:blipFill>
        <p:spPr>
          <a:xfrm>
            <a:off x="1404781" y="2129715"/>
            <a:ext cx="1440450" cy="1847851"/>
          </a:xfrm>
          <a:prstGeom prst="rect">
            <a:avLst/>
          </a:prstGeom>
        </p:spPr>
      </p:pic>
      <p:pic>
        <p:nvPicPr>
          <p:cNvPr id="6" name="Afbeelding 5">
            <a:extLst>
              <a:ext uri="{FF2B5EF4-FFF2-40B4-BE49-F238E27FC236}">
                <a16:creationId xmlns:a16="http://schemas.microsoft.com/office/drawing/2014/main" id="{F68681B8-B3C6-4E80-B78C-01EFB93003B4}"/>
              </a:ext>
            </a:extLst>
          </p:cNvPr>
          <p:cNvPicPr>
            <a:picLocks noChangeAspect="1"/>
          </p:cNvPicPr>
          <p:nvPr/>
        </p:nvPicPr>
        <p:blipFill>
          <a:blip r:embed="rId5" cstate="print"/>
          <a:stretch>
            <a:fillRect/>
          </a:stretch>
        </p:blipFill>
        <p:spPr>
          <a:xfrm>
            <a:off x="4511824" y="2325784"/>
            <a:ext cx="2857500" cy="1600200"/>
          </a:xfrm>
          <a:prstGeom prst="rect">
            <a:avLst/>
          </a:prstGeom>
        </p:spPr>
      </p:pic>
      <p:pic>
        <p:nvPicPr>
          <p:cNvPr id="9" name="Afbeelding 8">
            <a:extLst>
              <a:ext uri="{FF2B5EF4-FFF2-40B4-BE49-F238E27FC236}">
                <a16:creationId xmlns:a16="http://schemas.microsoft.com/office/drawing/2014/main" id="{7AC1912F-52F0-4BAB-8F23-E0BC551D4AAC}"/>
              </a:ext>
            </a:extLst>
          </p:cNvPr>
          <p:cNvPicPr>
            <a:picLocks noChangeAspect="1"/>
          </p:cNvPicPr>
          <p:nvPr/>
        </p:nvPicPr>
        <p:blipFill>
          <a:blip r:embed="rId6" cstate="print"/>
          <a:stretch>
            <a:fillRect/>
          </a:stretch>
        </p:blipFill>
        <p:spPr>
          <a:xfrm>
            <a:off x="5009130" y="4368488"/>
            <a:ext cx="3071711" cy="2222336"/>
          </a:xfrm>
          <a:prstGeom prst="rect">
            <a:avLst/>
          </a:prstGeom>
        </p:spPr>
      </p:pic>
      <p:pic>
        <p:nvPicPr>
          <p:cNvPr id="7" name="Afbeelding 6">
            <a:extLst>
              <a:ext uri="{FF2B5EF4-FFF2-40B4-BE49-F238E27FC236}">
                <a16:creationId xmlns:a16="http://schemas.microsoft.com/office/drawing/2014/main" id="{5C378C87-89E9-42A1-8D58-788F7FADD1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3671" y="4677728"/>
            <a:ext cx="2103120" cy="2103120"/>
          </a:xfrm>
          <a:prstGeom prst="rect">
            <a:avLst/>
          </a:prstGeom>
        </p:spPr>
      </p:pic>
    </p:spTree>
    <p:extLst>
      <p:ext uri="{BB962C8B-B14F-4D97-AF65-F5344CB8AC3E}">
        <p14:creationId xmlns:p14="http://schemas.microsoft.com/office/powerpoint/2010/main" val="185158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Classificatie systemen</a:t>
            </a:r>
          </a:p>
        </p:txBody>
      </p:sp>
      <p:sp>
        <p:nvSpPr>
          <p:cNvPr id="5" name="Tijdelijke aanduiding voor inhoud 4">
            <a:extLst>
              <a:ext uri="{FF2B5EF4-FFF2-40B4-BE49-F238E27FC236}">
                <a16:creationId xmlns:a16="http://schemas.microsoft.com/office/drawing/2014/main" id="{5637560C-EA36-45EC-86CF-5255109BCD04}"/>
              </a:ext>
            </a:extLst>
          </p:cNvPr>
          <p:cNvSpPr>
            <a:spLocks noGrp="1"/>
          </p:cNvSpPr>
          <p:nvPr>
            <p:ph idx="1"/>
          </p:nvPr>
        </p:nvSpPr>
        <p:spPr>
          <a:xfrm>
            <a:off x="591961" y="1791728"/>
            <a:ext cx="8596668" cy="3880773"/>
          </a:xfrm>
        </p:spPr>
        <p:txBody>
          <a:bodyPr/>
          <a:lstStyle/>
          <a:p>
            <a:pPr marL="0" indent="0">
              <a:buNone/>
            </a:pPr>
            <a:r>
              <a:rPr lang="nl-NL" sz="2400" dirty="0"/>
              <a:t>Mechanische opslag</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11" name="Afbeelding 10">
            <a:extLst>
              <a:ext uri="{FF2B5EF4-FFF2-40B4-BE49-F238E27FC236}">
                <a16:creationId xmlns:a16="http://schemas.microsoft.com/office/drawing/2014/main" id="{CF0DFB8B-0338-49F8-8E60-3E83D2E891A1}"/>
              </a:ext>
            </a:extLst>
          </p:cNvPr>
          <p:cNvPicPr>
            <a:picLocks noChangeAspect="1"/>
          </p:cNvPicPr>
          <p:nvPr/>
        </p:nvPicPr>
        <p:blipFill>
          <a:blip r:embed="rId4" cstate="print"/>
          <a:stretch>
            <a:fillRect/>
          </a:stretch>
        </p:blipFill>
        <p:spPr>
          <a:xfrm>
            <a:off x="578702" y="2586037"/>
            <a:ext cx="3943927" cy="2133600"/>
          </a:xfrm>
          <a:prstGeom prst="rect">
            <a:avLst/>
          </a:prstGeom>
        </p:spPr>
      </p:pic>
      <p:pic>
        <p:nvPicPr>
          <p:cNvPr id="6" name="Afbeelding 5" descr="Afbeelding met lucht, buiten, gras, weg&#10;&#10;Beschrijving is gegenereerd met zeer hoge betrouwbaarheid">
            <a:extLst>
              <a:ext uri="{FF2B5EF4-FFF2-40B4-BE49-F238E27FC236}">
                <a16:creationId xmlns:a16="http://schemas.microsoft.com/office/drawing/2014/main" id="{8F779455-343B-4CCA-A444-A06585894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2127" y="2084671"/>
            <a:ext cx="3901440" cy="3294888"/>
          </a:xfrm>
          <a:prstGeom prst="rect">
            <a:avLst/>
          </a:prstGeom>
        </p:spPr>
      </p:pic>
    </p:spTree>
    <p:extLst>
      <p:ext uri="{BB962C8B-B14F-4D97-AF65-F5344CB8AC3E}">
        <p14:creationId xmlns:p14="http://schemas.microsoft.com/office/powerpoint/2010/main" val="247671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a:xfrm>
            <a:off x="677334" y="380152"/>
            <a:ext cx="8596668" cy="1320800"/>
          </a:xfrm>
        </p:spPr>
        <p:txBody>
          <a:bodyPr>
            <a:noAutofit/>
          </a:bodyPr>
          <a:lstStyle/>
          <a:p>
            <a:r>
              <a:rPr lang="nl-NL" dirty="0">
                <a:solidFill>
                  <a:schemeClr val="accent2"/>
                </a:solidFill>
                <a:latin typeface="Calibri" panose="020F0502020204030204"/>
              </a:rPr>
              <a:t>Opslag, conversie en transport</a:t>
            </a:r>
            <a:endParaRPr lang="nl-NL" dirty="0">
              <a:solidFill>
                <a:schemeClr val="accent2"/>
              </a:solidFill>
            </a:endParaRP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p:txBody>
          <a:bodyPr>
            <a:normAutofit/>
          </a:bodyPr>
          <a:lstStyle/>
          <a:p>
            <a:pPr marL="0" indent="0" algn="l">
              <a:buNone/>
            </a:pPr>
            <a:endParaRPr lang="nl-NL" dirty="0"/>
          </a:p>
          <a:p>
            <a:pPr marL="0" indent="0" algn="l">
              <a:buNone/>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1028" name="Picture 4" descr="https://www.deingenieur.nl/uploads/media/59e74ef52d2fa/grafiek.jpg">
            <a:extLst>
              <a:ext uri="{FF2B5EF4-FFF2-40B4-BE49-F238E27FC236}">
                <a16:creationId xmlns:a16="http://schemas.microsoft.com/office/drawing/2014/main" id="{F7255688-E2EA-402F-BEE0-C442BB148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469" y="1105538"/>
            <a:ext cx="6860837" cy="5461227"/>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2259875" y="3304904"/>
            <a:ext cx="705393" cy="1018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kstvak 8"/>
          <p:cNvSpPr txBox="1"/>
          <p:nvPr/>
        </p:nvSpPr>
        <p:spPr>
          <a:xfrm>
            <a:off x="313508" y="2455817"/>
            <a:ext cx="21890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0000"/>
                </a:solidFill>
                <a:effectLst/>
                <a:uLnTx/>
                <a:uFillTx/>
                <a:latin typeface="Calibri"/>
                <a:ea typeface="+mn-ea"/>
                <a:cs typeface="+mn-cs"/>
              </a:rPr>
              <a:t>Aandachtsgebied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srgbClr val="FF0000"/>
                </a:solidFill>
                <a:effectLst/>
                <a:uLnTx/>
                <a:uFillTx/>
                <a:latin typeface="Calibri"/>
                <a:ea typeface="+mn-ea"/>
                <a:cs typeface="+mn-cs"/>
              </a:rPr>
              <a:t>Veldhoven</a:t>
            </a:r>
            <a:r>
              <a:rPr kumimoji="0" lang="nl-NL" sz="1800" b="0" i="0" u="none" strike="noStrike" kern="1200" cap="none" spc="0" normalizeH="0" baseline="0" noProof="0" dirty="0">
                <a:ln>
                  <a:noFill/>
                </a:ln>
                <a:solidFill>
                  <a:srgbClr val="FF0000"/>
                </a:solidFill>
                <a:effectLst/>
                <a:uLnTx/>
                <a:uFillTx/>
                <a:latin typeface="Calibri"/>
                <a:ea typeface="+mn-ea"/>
                <a:cs typeface="+mn-cs"/>
              </a:rPr>
              <a:t> Duurzaam</a:t>
            </a:r>
          </a:p>
        </p:txBody>
      </p:sp>
      <p:sp>
        <p:nvSpPr>
          <p:cNvPr id="11" name="Ovaal 10"/>
          <p:cNvSpPr/>
          <p:nvPr/>
        </p:nvSpPr>
        <p:spPr>
          <a:xfrm>
            <a:off x="1354184" y="3326675"/>
            <a:ext cx="705393" cy="1018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al 11"/>
          <p:cNvSpPr/>
          <p:nvPr/>
        </p:nvSpPr>
        <p:spPr>
          <a:xfrm>
            <a:off x="2072642" y="6061166"/>
            <a:ext cx="592182" cy="509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923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VD optimistisch</a:t>
            </a:r>
            <a:br>
              <a:rPr lang="nl-NL" dirty="0"/>
            </a:br>
            <a:endParaRPr lang="nl-NL" dirty="0"/>
          </a:p>
        </p:txBody>
      </p:sp>
      <p:sp>
        <p:nvSpPr>
          <p:cNvPr id="3" name="Tijdelijke aanduiding voor inhoud 2">
            <a:extLst>
              <a:ext uri="{FF2B5EF4-FFF2-40B4-BE49-F238E27FC236}">
                <a16:creationId xmlns:a16="http://schemas.microsoft.com/office/drawing/2014/main" id="{2E59326F-796F-4C62-907D-8BBB4CB7EDE2}"/>
              </a:ext>
            </a:extLst>
          </p:cNvPr>
          <p:cNvSpPr>
            <a:spLocks noGrp="1"/>
          </p:cNvSpPr>
          <p:nvPr>
            <p:ph idx="1"/>
          </p:nvPr>
        </p:nvSpPr>
        <p:spPr/>
        <p:txBody>
          <a:bodyPr/>
          <a:lstStyle/>
          <a:p>
            <a:endParaRPr lang="nl-NL"/>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3077" name="Picture 5" descr="Afbeeldingsresultaat voor fokke en sukke energie discussie">
            <a:hlinkClick r:id="rId4"/>
            <a:extLst>
              <a:ext uri="{FF2B5EF4-FFF2-40B4-BE49-F238E27FC236}">
                <a16:creationId xmlns:a16="http://schemas.microsoft.com/office/drawing/2014/main" id="{EBDABB89-9F1F-4BB3-ADF0-F9A8E180A0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470" y="1167266"/>
            <a:ext cx="6522332" cy="497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3CE1C-CE9B-42F2-8429-5A64386D6E8D}"/>
              </a:ext>
            </a:extLst>
          </p:cNvPr>
          <p:cNvSpPr>
            <a:spLocks noGrp="1"/>
          </p:cNvSpPr>
          <p:nvPr>
            <p:ph type="title"/>
          </p:nvPr>
        </p:nvSpPr>
        <p:spPr/>
        <p:txBody>
          <a:bodyPr vert="horz" lIns="91440" tIns="45720" rIns="91440" bIns="45720" rtlCol="0" anchor="ctr">
            <a:normAutofit/>
          </a:bodyPr>
          <a:lstStyle/>
          <a:p>
            <a:pPr algn="l"/>
            <a:r>
              <a:rPr lang="en-US" sz="4400" kern="1200" dirty="0">
                <a:solidFill>
                  <a:schemeClr val="accent2"/>
                </a:solidFill>
                <a:latin typeface="+mj-lt"/>
                <a:ea typeface="+mj-ea"/>
                <a:cs typeface="+mj-cs"/>
              </a:rPr>
              <a:t>Energie opslag en </a:t>
            </a:r>
            <a:r>
              <a:rPr lang="en-US" sz="4400" dirty="0">
                <a:solidFill>
                  <a:schemeClr val="accent2"/>
                </a:solidFill>
              </a:rPr>
              <a:t>conversie</a:t>
            </a:r>
            <a:endParaRPr lang="en-US" sz="4400" kern="1200" dirty="0">
              <a:solidFill>
                <a:schemeClr val="accent2"/>
              </a:solidFill>
            </a:endParaRPr>
          </a:p>
        </p:txBody>
      </p:sp>
      <p:sp>
        <p:nvSpPr>
          <p:cNvPr id="3" name="Ondertitel 2">
            <a:extLst>
              <a:ext uri="{FF2B5EF4-FFF2-40B4-BE49-F238E27FC236}">
                <a16:creationId xmlns:a16="http://schemas.microsoft.com/office/drawing/2014/main" id="{F0E4BB06-0A42-4F1E-9491-35C3D6BF5CF8}"/>
              </a:ext>
            </a:extLst>
          </p:cNvPr>
          <p:cNvSpPr>
            <a:spLocks noGrp="1"/>
          </p:cNvSpPr>
          <p:nvPr>
            <p:ph idx="1"/>
          </p:nvPr>
        </p:nvSpPr>
        <p:spPr/>
        <p:txBody>
          <a:bodyPr vert="horz" lIns="91440" tIns="45720" rIns="91440" bIns="45720" rtlCol="0" anchor="ctr">
            <a:normAutofit/>
          </a:bodyPr>
          <a:lstStyle/>
          <a:p>
            <a:pPr indent="-228600" algn="l">
              <a:buFont typeface="Arial" panose="020B0604020202020204" pitchFamily="34" charset="0"/>
              <a:buChar char="•"/>
            </a:pPr>
            <a:r>
              <a:rPr lang="nl-NL" sz="2200" dirty="0"/>
              <a:t> Programma</a:t>
            </a:r>
            <a:r>
              <a:rPr lang="en-US" sz="2200" dirty="0"/>
              <a:t> </a:t>
            </a:r>
            <a:r>
              <a:rPr lang="nl-NL" sz="2200" dirty="0"/>
              <a:t>voor vanavond 10-12-2019</a:t>
            </a:r>
          </a:p>
          <a:p>
            <a:pPr marL="342900" indent="-228600" algn="l">
              <a:buFont typeface="Arial" panose="020B0604020202020204" pitchFamily="34" charset="0"/>
              <a:buChar char="•"/>
            </a:pPr>
            <a:r>
              <a:rPr lang="nl-NL" sz="2200" dirty="0"/>
              <a:t>Cruciale rol.</a:t>
            </a:r>
          </a:p>
          <a:p>
            <a:pPr marL="342900" indent="-228600" algn="l">
              <a:buFont typeface="Arial" panose="020B0604020202020204" pitchFamily="34" charset="0"/>
              <a:buChar char="•"/>
            </a:pPr>
            <a:r>
              <a:rPr lang="nl-NL" sz="2200" dirty="0"/>
              <a:t>Classificatie systemen.</a:t>
            </a:r>
          </a:p>
          <a:p>
            <a:pPr marL="342900" indent="-228600" algn="l">
              <a:buFont typeface="Arial" panose="020B0604020202020204" pitchFamily="34" charset="0"/>
              <a:buChar char="•"/>
            </a:pPr>
            <a:r>
              <a:rPr lang="nl-NL" sz="2200" dirty="0"/>
              <a:t>Huidige ontwikkelingen</a:t>
            </a:r>
          </a:p>
          <a:p>
            <a:pPr marL="342900" indent="-228600" algn="l">
              <a:buFont typeface="Arial" panose="020B0604020202020204" pitchFamily="34" charset="0"/>
              <a:buChar char="•"/>
            </a:pPr>
            <a:r>
              <a:rPr lang="nl-NL" sz="2200" dirty="0"/>
              <a:t>Betekenis voor Veldhoven duurzaam</a:t>
            </a:r>
          </a:p>
        </p:txBody>
      </p:sp>
      <p:pic>
        <p:nvPicPr>
          <p:cNvPr id="4" name="Afbeelding 3" descr="logo.png">
            <a:extLst>
              <a:ext uri="{FF2B5EF4-FFF2-40B4-BE49-F238E27FC236}">
                <a16:creationId xmlns:a16="http://schemas.microsoft.com/office/drawing/2014/main" id="{ED3E047F-F885-46ED-9B3F-AD0ABF0C1114}"/>
              </a:ext>
            </a:extLst>
          </p:cNvPr>
          <p:cNvPicPr>
            <a:picLocks noChangeAspect="1"/>
          </p:cNvPicPr>
          <p:nvPr/>
        </p:nvPicPr>
        <p:blipFill>
          <a:blip r:embed="rId3" cstate="print"/>
          <a:stretch>
            <a:fillRect/>
          </a:stretch>
        </p:blipFill>
        <p:spPr>
          <a:xfrm>
            <a:off x="9254442" y="3125884"/>
            <a:ext cx="1462088" cy="606231"/>
          </a:xfrm>
          <a:prstGeom prst="rect">
            <a:avLst/>
          </a:prstGeom>
        </p:spPr>
      </p:pic>
    </p:spTree>
    <p:extLst>
      <p:ext uri="{BB962C8B-B14F-4D97-AF65-F5344CB8AC3E}">
        <p14:creationId xmlns:p14="http://schemas.microsoft.com/office/powerpoint/2010/main" val="28831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Cruciale rol consumptie</a:t>
            </a:r>
          </a:p>
        </p:txBody>
      </p:sp>
      <p:pic>
        <p:nvPicPr>
          <p:cNvPr id="8" name="Tijdelijke aanduiding voor inhoud 7" descr="Energieverbruik in de EU volgens de CERN: 50% van de warmte kan voorzien worden door zonthermische toepassingen.">
            <a:extLst>
              <a:ext uri="{FF2B5EF4-FFF2-40B4-BE49-F238E27FC236}">
                <a16:creationId xmlns:a16="http://schemas.microsoft.com/office/drawing/2014/main" id="{3321406A-7472-4C04-B345-CD53DBD5646C}"/>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839416" y="1340768"/>
            <a:ext cx="7344816" cy="5040559"/>
          </a:xfrm>
          <a:prstGeom prst="rect">
            <a:avLst/>
          </a:prstGeom>
          <a:noFill/>
          <a:ln>
            <a:noFill/>
          </a:ln>
        </p:spPr>
      </p:pic>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4" cstate="print"/>
          <a:stretch>
            <a:fillRect/>
          </a:stretch>
        </p:blipFill>
        <p:spPr>
          <a:xfrm>
            <a:off x="9254442" y="3125884"/>
            <a:ext cx="1462088" cy="606231"/>
          </a:xfrm>
          <a:prstGeom prst="rect">
            <a:avLst/>
          </a:prstGeom>
        </p:spPr>
      </p:pic>
    </p:spTree>
    <p:extLst>
      <p:ext uri="{BB962C8B-B14F-4D97-AF65-F5344CB8AC3E}">
        <p14:creationId xmlns:p14="http://schemas.microsoft.com/office/powerpoint/2010/main" val="37016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Cruciale opslag en conversie seizoenopslag</a:t>
            </a: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p:txBody>
          <a:bodyPr>
            <a:normAutofit/>
          </a:bodyPr>
          <a:lstStyle/>
          <a:p>
            <a:pPr marL="0" indent="0">
              <a:buNone/>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0" indent="0" algn="l">
              <a:buNone/>
            </a:pPr>
            <a:endParaRPr lang="nl-NL" dirty="0"/>
          </a:p>
          <a:p>
            <a:pPr marL="0" indent="0" algn="l">
              <a:buNone/>
            </a:pPr>
            <a:endParaRPr lang="nl-NL" dirty="0"/>
          </a:p>
          <a:p>
            <a:pPr marL="0" indent="0">
              <a:buNone/>
            </a:pPr>
            <a:endParaRPr lang="nl-NL" dirty="0"/>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12" name="Afbeelding 11">
            <a:extLst>
              <a:ext uri="{FF2B5EF4-FFF2-40B4-BE49-F238E27FC236}">
                <a16:creationId xmlns:a16="http://schemas.microsoft.com/office/drawing/2014/main" id="{F933A4D2-AA4C-458C-BEFD-3E22DD0202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9584" y="3840804"/>
            <a:ext cx="4071299" cy="2771609"/>
          </a:xfrm>
          <a:prstGeom prst="rect">
            <a:avLst/>
          </a:prstGeom>
          <a:noFill/>
          <a:ln>
            <a:noFill/>
          </a:ln>
        </p:spPr>
      </p:pic>
      <p:pic>
        <p:nvPicPr>
          <p:cNvPr id="7" name="Afbeelding 6">
            <a:extLst>
              <a:ext uri="{FF2B5EF4-FFF2-40B4-BE49-F238E27FC236}">
                <a16:creationId xmlns:a16="http://schemas.microsoft.com/office/drawing/2014/main" id="{9AB0109B-B5E1-431A-B705-21D702626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8" y="1265249"/>
            <a:ext cx="4458233" cy="2603855"/>
          </a:xfrm>
          <a:prstGeom prst="rect">
            <a:avLst/>
          </a:prstGeom>
        </p:spPr>
      </p:pic>
      <p:pic>
        <p:nvPicPr>
          <p:cNvPr id="13" name="Afbeelding 12">
            <a:extLst>
              <a:ext uri="{FF2B5EF4-FFF2-40B4-BE49-F238E27FC236}">
                <a16:creationId xmlns:a16="http://schemas.microsoft.com/office/drawing/2014/main" id="{5757CCE5-FE9C-4EF7-B037-19357B4DC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883" y="1423342"/>
            <a:ext cx="4248357" cy="2762324"/>
          </a:xfrm>
          <a:prstGeom prst="rect">
            <a:avLst/>
          </a:prstGeom>
        </p:spPr>
      </p:pic>
    </p:spTree>
    <p:extLst>
      <p:ext uri="{BB962C8B-B14F-4D97-AF65-F5344CB8AC3E}">
        <p14:creationId xmlns:p14="http://schemas.microsoft.com/office/powerpoint/2010/main" val="282369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Cruciale opslag en conversie seizoenopslag</a:t>
            </a: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p:txBody>
          <a:bodyPr>
            <a:normAutofit/>
          </a:bodyPr>
          <a:lstStyle/>
          <a:p>
            <a:pPr marL="0" indent="0">
              <a:buNone/>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0" indent="0" algn="l">
              <a:buNone/>
            </a:pPr>
            <a:endParaRPr lang="nl-NL" dirty="0"/>
          </a:p>
          <a:p>
            <a:pPr marL="0" indent="0" algn="l">
              <a:buNone/>
            </a:pPr>
            <a:endParaRPr lang="nl-NL" dirty="0"/>
          </a:p>
          <a:p>
            <a:pPr marL="0" indent="0">
              <a:buNone/>
            </a:pPr>
            <a:endParaRPr lang="nl-NL" dirty="0"/>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9" name="Afbeelding 8">
            <a:extLst>
              <a:ext uri="{FF2B5EF4-FFF2-40B4-BE49-F238E27FC236}">
                <a16:creationId xmlns:a16="http://schemas.microsoft.com/office/drawing/2014/main" id="{5FA71AF1-16A0-4D1A-A729-9EAA63B8F12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1659" y="1953127"/>
            <a:ext cx="7474172" cy="5041270"/>
          </a:xfrm>
          <a:prstGeom prst="rect">
            <a:avLst/>
          </a:prstGeom>
          <a:noFill/>
          <a:ln>
            <a:noFill/>
          </a:ln>
        </p:spPr>
      </p:pic>
      <p:sp>
        <p:nvSpPr>
          <p:cNvPr id="3" name="Pijl: omhoog 2">
            <a:extLst>
              <a:ext uri="{FF2B5EF4-FFF2-40B4-BE49-F238E27FC236}">
                <a16:creationId xmlns:a16="http://schemas.microsoft.com/office/drawing/2014/main" id="{5E692850-579C-47BA-BA18-FDB023E58E4C}"/>
              </a:ext>
            </a:extLst>
          </p:cNvPr>
          <p:cNvSpPr/>
          <p:nvPr/>
        </p:nvSpPr>
        <p:spPr>
          <a:xfrm>
            <a:off x="2610034" y="1828800"/>
            <a:ext cx="186431" cy="47249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Pijl: omhoog 4">
            <a:extLst>
              <a:ext uri="{FF2B5EF4-FFF2-40B4-BE49-F238E27FC236}">
                <a16:creationId xmlns:a16="http://schemas.microsoft.com/office/drawing/2014/main" id="{85EFD145-34C2-4B06-BF78-CE70FCAC91D1}"/>
              </a:ext>
            </a:extLst>
          </p:cNvPr>
          <p:cNvSpPr/>
          <p:nvPr/>
        </p:nvSpPr>
        <p:spPr>
          <a:xfrm flipH="1">
            <a:off x="5850383" y="1828801"/>
            <a:ext cx="186430" cy="47249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Pijl: omhoog 11">
            <a:extLst>
              <a:ext uri="{FF2B5EF4-FFF2-40B4-BE49-F238E27FC236}">
                <a16:creationId xmlns:a16="http://schemas.microsoft.com/office/drawing/2014/main" id="{4ED97D79-F2B4-4ACE-8C64-FCB09618D1FE}"/>
              </a:ext>
            </a:extLst>
          </p:cNvPr>
          <p:cNvSpPr/>
          <p:nvPr/>
        </p:nvSpPr>
        <p:spPr>
          <a:xfrm>
            <a:off x="2610034" y="1828799"/>
            <a:ext cx="186431" cy="4724903"/>
          </a:xfrm>
          <a:prstGeom prst="up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Pijl: omhoog 12">
            <a:extLst>
              <a:ext uri="{FF2B5EF4-FFF2-40B4-BE49-F238E27FC236}">
                <a16:creationId xmlns:a16="http://schemas.microsoft.com/office/drawing/2014/main" id="{B3E2FEB8-379C-4AE3-9EF4-B7B93E777B4B}"/>
              </a:ext>
            </a:extLst>
          </p:cNvPr>
          <p:cNvSpPr/>
          <p:nvPr/>
        </p:nvSpPr>
        <p:spPr>
          <a:xfrm>
            <a:off x="5850383" y="1851527"/>
            <a:ext cx="186431" cy="4724903"/>
          </a:xfrm>
          <a:prstGeom prst="up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38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Cruciale rol opslag en conversie dag en nacht ritme</a:t>
            </a:r>
          </a:p>
        </p:txBody>
      </p:sp>
      <p:pic>
        <p:nvPicPr>
          <p:cNvPr id="9" name="Tijdelijke aanduiding voor inhoud 8">
            <a:extLst>
              <a:ext uri="{FF2B5EF4-FFF2-40B4-BE49-F238E27FC236}">
                <a16:creationId xmlns:a16="http://schemas.microsoft.com/office/drawing/2014/main" id="{06F12E5A-6AAE-4C6F-A1F1-D0ADB7843DCE}"/>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631504" y="1930400"/>
            <a:ext cx="5832648" cy="4666952"/>
          </a:xfrm>
          <a:prstGeom prst="rect">
            <a:avLst/>
          </a:prstGeom>
          <a:noFill/>
          <a:ln>
            <a:noFill/>
          </a:ln>
        </p:spPr>
      </p:pic>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4" cstate="print"/>
          <a:stretch>
            <a:fillRect/>
          </a:stretch>
        </p:blipFill>
        <p:spPr>
          <a:xfrm>
            <a:off x="9254442" y="3125884"/>
            <a:ext cx="1462088" cy="606231"/>
          </a:xfrm>
          <a:prstGeom prst="rect">
            <a:avLst/>
          </a:prstGeom>
        </p:spPr>
      </p:pic>
    </p:spTree>
    <p:extLst>
      <p:ext uri="{BB962C8B-B14F-4D97-AF65-F5344CB8AC3E}">
        <p14:creationId xmlns:p14="http://schemas.microsoft.com/office/powerpoint/2010/main" val="69828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b="1" dirty="0"/>
              <a:t>Alternatieven</a:t>
            </a:r>
            <a:r>
              <a:rPr lang="nl-NL" dirty="0"/>
              <a:t> </a:t>
            </a:r>
            <a:r>
              <a:rPr lang="nl-NL" b="1" dirty="0"/>
              <a:t>naast energieopslag</a:t>
            </a:r>
            <a:endParaRPr lang="nl-NL" dirty="0"/>
          </a:p>
        </p:txBody>
      </p:sp>
      <p:sp>
        <p:nvSpPr>
          <p:cNvPr id="5" name="Tijdelijke aanduiding voor inhoud 4">
            <a:extLst>
              <a:ext uri="{FF2B5EF4-FFF2-40B4-BE49-F238E27FC236}">
                <a16:creationId xmlns:a16="http://schemas.microsoft.com/office/drawing/2014/main" id="{6FA05AAE-5BFD-4BEB-BBDC-EDCFF61D9066}"/>
              </a:ext>
            </a:extLst>
          </p:cNvPr>
          <p:cNvSpPr>
            <a:spLocks noGrp="1"/>
          </p:cNvSpPr>
          <p:nvPr>
            <p:ph idx="1"/>
          </p:nvPr>
        </p:nvSpPr>
        <p:spPr/>
        <p:txBody>
          <a:bodyPr/>
          <a:lstStyle/>
          <a:p>
            <a:r>
              <a:rPr lang="nl-NL" dirty="0"/>
              <a:t>Aanbodsturing (bronnen afschakelen)</a:t>
            </a:r>
          </a:p>
          <a:p>
            <a:r>
              <a:rPr lang="nl-NL" dirty="0"/>
              <a:t>Vraagsturing (verbruikspatroon verbruiker beïnvloeden) </a:t>
            </a:r>
          </a:p>
          <a:p>
            <a:r>
              <a:rPr lang="nl-NL" dirty="0" err="1"/>
              <a:t>Interconnectie</a:t>
            </a:r>
            <a:r>
              <a:rPr lang="nl-NL" dirty="0"/>
              <a:t> (internationale transportverbindingen)</a:t>
            </a:r>
          </a:p>
          <a:p>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spTree>
    <p:extLst>
      <p:ext uri="{BB962C8B-B14F-4D97-AF65-F5344CB8AC3E}">
        <p14:creationId xmlns:p14="http://schemas.microsoft.com/office/powerpoint/2010/main" val="27339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Classificatie systemen</a:t>
            </a: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a:xfrm>
            <a:off x="335360" y="1197099"/>
            <a:ext cx="8596668" cy="3880773"/>
          </a:xfrm>
        </p:spPr>
        <p:txBody>
          <a:bodyPr>
            <a:normAutofit/>
          </a:bodyPr>
          <a:lstStyle/>
          <a:p>
            <a:pPr marL="342900" indent="-342900"/>
            <a:r>
              <a:rPr lang="nl-NL" sz="1800" dirty="0"/>
              <a:t>De Europese koepelorganisatie EASE heeft technologiebeschrijvingen ontwikkeld voor de volgende energieopslag en conversie technieken:</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5" name="Afbeelding 4" descr="Afbeelding met schermafbeelding&#10;&#10;Beschrijving is gegenereerd met zeer hoge betrouwbaarheid">
            <a:extLst>
              <a:ext uri="{FF2B5EF4-FFF2-40B4-BE49-F238E27FC236}">
                <a16:creationId xmlns:a16="http://schemas.microsoft.com/office/drawing/2014/main" id="{180C284C-16C7-4E41-B9EB-DBAEA79FF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334" y="1978022"/>
            <a:ext cx="6858826" cy="4793688"/>
          </a:xfrm>
          <a:prstGeom prst="rect">
            <a:avLst/>
          </a:prstGeom>
        </p:spPr>
      </p:pic>
    </p:spTree>
    <p:extLst>
      <p:ext uri="{BB962C8B-B14F-4D97-AF65-F5344CB8AC3E}">
        <p14:creationId xmlns:p14="http://schemas.microsoft.com/office/powerpoint/2010/main" val="279669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4490B-8158-4D14-AC3F-448F9887C510}"/>
              </a:ext>
            </a:extLst>
          </p:cNvPr>
          <p:cNvSpPr>
            <a:spLocks noGrp="1"/>
          </p:cNvSpPr>
          <p:nvPr>
            <p:ph type="title"/>
          </p:nvPr>
        </p:nvSpPr>
        <p:spPr/>
        <p:txBody>
          <a:bodyPr>
            <a:normAutofit/>
          </a:bodyPr>
          <a:lstStyle/>
          <a:p>
            <a:r>
              <a:rPr lang="nl-NL" dirty="0"/>
              <a:t>Classificatie systemen</a:t>
            </a:r>
          </a:p>
        </p:txBody>
      </p:sp>
      <p:sp>
        <p:nvSpPr>
          <p:cNvPr id="10" name="Ondertitel 10">
            <a:extLst>
              <a:ext uri="{FF2B5EF4-FFF2-40B4-BE49-F238E27FC236}">
                <a16:creationId xmlns:a16="http://schemas.microsoft.com/office/drawing/2014/main" id="{22357818-0108-4334-9A70-43F5EE4C4A2C}"/>
              </a:ext>
            </a:extLst>
          </p:cNvPr>
          <p:cNvSpPr>
            <a:spLocks noGrp="1"/>
          </p:cNvSpPr>
          <p:nvPr>
            <p:ph idx="1"/>
          </p:nvPr>
        </p:nvSpPr>
        <p:spPr>
          <a:xfrm>
            <a:off x="763706" y="1270000"/>
            <a:ext cx="8596668" cy="3527152"/>
          </a:xfrm>
        </p:spPr>
        <p:txBody>
          <a:bodyPr>
            <a:normAutofit/>
          </a:bodyPr>
          <a:lstStyle/>
          <a:p>
            <a:pPr marL="0" indent="0">
              <a:buNone/>
            </a:pPr>
            <a:r>
              <a:rPr lang="nl-NL" sz="2400" dirty="0"/>
              <a:t>Chemische </a:t>
            </a:r>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0" indent="0" algn="l">
              <a:buNone/>
            </a:pPr>
            <a:endParaRPr lang="nl-NL" dirty="0"/>
          </a:p>
          <a:p>
            <a:pPr marL="0" indent="0" algn="l">
              <a:buNone/>
            </a:pPr>
            <a:endParaRPr lang="nl-NL" dirty="0"/>
          </a:p>
          <a:p>
            <a:pPr marL="0" indent="0">
              <a:buNone/>
            </a:pPr>
            <a:endParaRPr lang="nl-NL" sz="2400" dirty="0"/>
          </a:p>
          <a:p>
            <a:pPr marL="0" indent="0">
              <a:buNone/>
            </a:pPr>
            <a:r>
              <a:rPr lang="nl-NL" sz="2400" dirty="0"/>
              <a:t>Elektrochemische opslag</a:t>
            </a:r>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4" name="Afbeelding 3" descr="logo.png">
            <a:extLst>
              <a:ext uri="{FF2B5EF4-FFF2-40B4-BE49-F238E27FC236}">
                <a16:creationId xmlns:a16="http://schemas.microsoft.com/office/drawing/2014/main" id="{1A1CB40D-1580-4468-9093-CC7C88C65AA8}"/>
              </a:ext>
            </a:extLst>
          </p:cNvPr>
          <p:cNvPicPr>
            <a:picLocks noChangeAspect="1"/>
          </p:cNvPicPr>
          <p:nvPr/>
        </p:nvPicPr>
        <p:blipFill>
          <a:blip r:embed="rId3" cstate="print"/>
          <a:stretch>
            <a:fillRect/>
          </a:stretch>
        </p:blipFill>
        <p:spPr>
          <a:xfrm>
            <a:off x="9254442" y="3125884"/>
            <a:ext cx="1462088" cy="606231"/>
          </a:xfrm>
          <a:prstGeom prst="rect">
            <a:avLst/>
          </a:prstGeom>
        </p:spPr>
      </p:pic>
      <p:pic>
        <p:nvPicPr>
          <p:cNvPr id="8" name="Afbeelding 7">
            <a:extLst>
              <a:ext uri="{FF2B5EF4-FFF2-40B4-BE49-F238E27FC236}">
                <a16:creationId xmlns:a16="http://schemas.microsoft.com/office/drawing/2014/main" id="{4786ED24-0E90-4EFE-8AB2-B16B521DA63F}"/>
              </a:ext>
            </a:extLst>
          </p:cNvPr>
          <p:cNvPicPr>
            <a:picLocks noChangeAspect="1"/>
          </p:cNvPicPr>
          <p:nvPr/>
        </p:nvPicPr>
        <p:blipFill>
          <a:blip r:embed="rId4" cstate="print"/>
          <a:stretch>
            <a:fillRect/>
          </a:stretch>
        </p:blipFill>
        <p:spPr>
          <a:xfrm>
            <a:off x="1300100" y="1791347"/>
            <a:ext cx="2095500" cy="1400175"/>
          </a:xfrm>
          <a:prstGeom prst="rect">
            <a:avLst/>
          </a:prstGeom>
        </p:spPr>
      </p:pic>
      <p:pic>
        <p:nvPicPr>
          <p:cNvPr id="5" name="Afbeelding 4">
            <a:extLst>
              <a:ext uri="{FF2B5EF4-FFF2-40B4-BE49-F238E27FC236}">
                <a16:creationId xmlns:a16="http://schemas.microsoft.com/office/drawing/2014/main" id="{45F860CC-F15C-477D-86A5-80556C3CD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429" y="1482822"/>
            <a:ext cx="2017223" cy="2017223"/>
          </a:xfrm>
          <a:prstGeom prst="rect">
            <a:avLst/>
          </a:prstGeom>
        </p:spPr>
      </p:pic>
      <p:pic>
        <p:nvPicPr>
          <p:cNvPr id="9" name="Afbeelding 8">
            <a:extLst>
              <a:ext uri="{FF2B5EF4-FFF2-40B4-BE49-F238E27FC236}">
                <a16:creationId xmlns:a16="http://schemas.microsoft.com/office/drawing/2014/main" id="{FC743943-AACA-4649-AE6E-CB2CD7A37F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0100" y="4274735"/>
            <a:ext cx="2626529" cy="2626529"/>
          </a:xfrm>
          <a:prstGeom prst="rect">
            <a:avLst/>
          </a:prstGeom>
        </p:spPr>
      </p:pic>
      <p:pic>
        <p:nvPicPr>
          <p:cNvPr id="12" name="Afbeelding 11">
            <a:extLst>
              <a:ext uri="{FF2B5EF4-FFF2-40B4-BE49-F238E27FC236}">
                <a16:creationId xmlns:a16="http://schemas.microsoft.com/office/drawing/2014/main" id="{121345CB-80E8-48C9-AC87-24A8FE8DAB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9615" y="4199556"/>
            <a:ext cx="3395786" cy="2271172"/>
          </a:xfrm>
          <a:prstGeom prst="rect">
            <a:avLst/>
          </a:prstGeom>
        </p:spPr>
      </p:pic>
      <p:pic>
        <p:nvPicPr>
          <p:cNvPr id="14" name="Afbeelding 13">
            <a:extLst>
              <a:ext uri="{FF2B5EF4-FFF2-40B4-BE49-F238E27FC236}">
                <a16:creationId xmlns:a16="http://schemas.microsoft.com/office/drawing/2014/main" id="{EA4457A5-5FCA-4D1D-95D1-457A408233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5880" y="1352658"/>
            <a:ext cx="1725660" cy="2300880"/>
          </a:xfrm>
          <a:prstGeom prst="rect">
            <a:avLst/>
          </a:prstGeom>
        </p:spPr>
      </p:pic>
    </p:spTree>
    <p:extLst>
      <p:ext uri="{BB962C8B-B14F-4D97-AF65-F5344CB8AC3E}">
        <p14:creationId xmlns:p14="http://schemas.microsoft.com/office/powerpoint/2010/main" val="1365036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7JXzirZDUerv4SBTp3U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hJWtTn_hESxV2jGeYacd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YhA9BiCJECDMnW5bImX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7JXzirZDUerv4SBTp3U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hJWtTn_hESxV2jGeYacdA"/>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Breedbeeld</PresentationFormat>
  <Paragraphs>103</Paragraphs>
  <Slides>13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Trebuchet MS</vt:lpstr>
      <vt:lpstr>Wingdings</vt:lpstr>
      <vt:lpstr>Wingdings 3</vt:lpstr>
      <vt:lpstr>Facet</vt:lpstr>
      <vt:lpstr>Energie opslag en conversie </vt:lpstr>
      <vt:lpstr>Energie opslag en conversie</vt:lpstr>
      <vt:lpstr>Cruciale rol consumptie</vt:lpstr>
      <vt:lpstr>Cruciale opslag en conversie seizoenopslag</vt:lpstr>
      <vt:lpstr>Cruciale opslag en conversie seizoenopslag</vt:lpstr>
      <vt:lpstr>Cruciale rol opslag en conversie dag en nacht ritme</vt:lpstr>
      <vt:lpstr>Alternatieven naast energieopslag</vt:lpstr>
      <vt:lpstr>Classificatie systemen</vt:lpstr>
      <vt:lpstr>Classificatie systemen</vt:lpstr>
      <vt:lpstr>Classificatie systemen</vt:lpstr>
      <vt:lpstr>Classificatie systemen</vt:lpstr>
      <vt:lpstr>Opslag, conversie en transport</vt:lpstr>
      <vt:lpstr>VD optimistisch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opslag en conversie </dc:title>
  <dc:creator>ton knaapen</dc:creator>
  <cp:lastModifiedBy>ton knaapen</cp:lastModifiedBy>
  <cp:revision>1</cp:revision>
  <dcterms:created xsi:type="dcterms:W3CDTF">2019-12-11T13:06:09Z</dcterms:created>
  <dcterms:modified xsi:type="dcterms:W3CDTF">2019-12-11T13:06:48Z</dcterms:modified>
</cp:coreProperties>
</file>